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0" r:id="rId3"/>
    <p:sldId id="261" r:id="rId4"/>
    <p:sldId id="262" r:id="rId5"/>
    <p:sldId id="266" r:id="rId6"/>
    <p:sldId id="273" r:id="rId7"/>
    <p:sldId id="281" r:id="rId8"/>
    <p:sldId id="258" r:id="rId9"/>
    <p:sldId id="295" r:id="rId10"/>
    <p:sldId id="296" r:id="rId11"/>
    <p:sldId id="27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8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6" y="18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CB917C-61FB-4C5B-A0A0-632778168A6E}" type="doc">
      <dgm:prSet loTypeId="urn:microsoft.com/office/officeart/2005/8/layout/chevron1" loCatId="process" qsTypeId="urn:microsoft.com/office/officeart/2005/8/quickstyle/simple1" qsCatId="simple" csTypeId="urn:microsoft.com/office/officeart/2005/8/colors/accent6_2" csCatId="accent6" phldr="1"/>
      <dgm:spPr/>
    </dgm:pt>
    <dgm:pt modelId="{CE2F56DC-064C-4C1E-985E-576C4A7D11EF}">
      <dgm:prSet phldrT="[טקסט]"/>
      <dgm:spPr/>
      <dgm:t>
        <a:bodyPr/>
        <a:lstStyle/>
        <a:p>
          <a:r>
            <a:rPr lang="en-US" b="1" i="0" dirty="0" smtClean="0"/>
            <a:t>Construction</a:t>
          </a:r>
          <a:endParaRPr lang="en-US" dirty="0"/>
        </a:p>
      </dgm:t>
    </dgm:pt>
    <dgm:pt modelId="{5EC85F74-2653-4D31-8CCB-2BB30EFB3911}" type="parTrans" cxnId="{0872EC9F-5013-4207-A0BD-8D6C27B600A1}">
      <dgm:prSet/>
      <dgm:spPr/>
      <dgm:t>
        <a:bodyPr/>
        <a:lstStyle/>
        <a:p>
          <a:endParaRPr lang="en-US"/>
        </a:p>
      </dgm:t>
    </dgm:pt>
    <dgm:pt modelId="{417FBBCB-C8E1-4100-A508-58250D590F3E}" type="sibTrans" cxnId="{0872EC9F-5013-4207-A0BD-8D6C27B600A1}">
      <dgm:prSet/>
      <dgm:spPr/>
      <dgm:t>
        <a:bodyPr/>
        <a:lstStyle/>
        <a:p>
          <a:endParaRPr lang="en-US"/>
        </a:p>
      </dgm:t>
    </dgm:pt>
    <dgm:pt modelId="{71574060-5B6B-4E5A-9A9C-3F5B7DB2CC7F}">
      <dgm:prSet phldrT="[טקסט]"/>
      <dgm:spPr/>
      <dgm:t>
        <a:bodyPr/>
        <a:lstStyle/>
        <a:p>
          <a:r>
            <a:rPr lang="en-US" b="1" i="0" dirty="0" smtClean="0"/>
            <a:t>Training &amp; Support</a:t>
          </a:r>
          <a:endParaRPr lang="en-US" dirty="0"/>
        </a:p>
      </dgm:t>
    </dgm:pt>
    <dgm:pt modelId="{A72BF607-932A-4CEF-9DC1-E97B5BC79AA6}" type="parTrans" cxnId="{AC2AFC56-A05B-4850-8DB7-3EC30CD1E264}">
      <dgm:prSet/>
      <dgm:spPr/>
      <dgm:t>
        <a:bodyPr/>
        <a:lstStyle/>
        <a:p>
          <a:endParaRPr lang="en-US"/>
        </a:p>
      </dgm:t>
    </dgm:pt>
    <dgm:pt modelId="{9B840325-B5BB-48D1-9321-41966C628452}" type="sibTrans" cxnId="{AC2AFC56-A05B-4850-8DB7-3EC30CD1E264}">
      <dgm:prSet/>
      <dgm:spPr/>
      <dgm:t>
        <a:bodyPr/>
        <a:lstStyle/>
        <a:p>
          <a:endParaRPr lang="en-US"/>
        </a:p>
      </dgm:t>
    </dgm:pt>
    <dgm:pt modelId="{6BBE7554-2679-4EF9-81D3-003BB739A9C4}">
      <dgm:prSet phldrT="[טקסט]"/>
      <dgm:spPr/>
      <dgm:t>
        <a:bodyPr/>
        <a:lstStyle/>
        <a:p>
          <a:r>
            <a:rPr lang="en-US" b="1" i="0" dirty="0" smtClean="0"/>
            <a:t>Detailed Design</a:t>
          </a:r>
          <a:endParaRPr lang="en-US" dirty="0"/>
        </a:p>
      </dgm:t>
    </dgm:pt>
    <dgm:pt modelId="{22509569-6FC1-496B-B203-696AEECF3F0D}" type="parTrans" cxnId="{E1756623-F727-4E81-BEC0-89764728F1F3}">
      <dgm:prSet/>
      <dgm:spPr/>
      <dgm:t>
        <a:bodyPr/>
        <a:lstStyle/>
        <a:p>
          <a:endParaRPr lang="en-US"/>
        </a:p>
      </dgm:t>
    </dgm:pt>
    <dgm:pt modelId="{B84DF700-5D12-488D-A7E0-FBFDD2A072E7}" type="sibTrans" cxnId="{E1756623-F727-4E81-BEC0-89764728F1F3}">
      <dgm:prSet/>
      <dgm:spPr/>
      <dgm:t>
        <a:bodyPr/>
        <a:lstStyle/>
        <a:p>
          <a:endParaRPr lang="en-US"/>
        </a:p>
      </dgm:t>
    </dgm:pt>
    <dgm:pt modelId="{1E4CA3D1-4BE0-4A53-A40F-9DB12BE179A4}">
      <dgm:prSet phldrT="[טקסט]"/>
      <dgm:spPr/>
      <dgm:t>
        <a:bodyPr/>
        <a:lstStyle/>
        <a:p>
          <a:r>
            <a:rPr lang="en-US" b="1" i="0" dirty="0" smtClean="0"/>
            <a:t>Specification &amp; Pricing</a:t>
          </a:r>
          <a:endParaRPr lang="en-US" b="1" i="0" dirty="0"/>
        </a:p>
      </dgm:t>
    </dgm:pt>
    <dgm:pt modelId="{C4745B48-D704-433D-91C4-A35597E317B2}" type="parTrans" cxnId="{C7A7AB74-B25A-49CF-A1D7-D8E437339905}">
      <dgm:prSet/>
      <dgm:spPr/>
      <dgm:t>
        <a:bodyPr/>
        <a:lstStyle/>
        <a:p>
          <a:endParaRPr lang="en-US"/>
        </a:p>
      </dgm:t>
    </dgm:pt>
    <dgm:pt modelId="{9D1A5018-9BE2-4FDE-803F-9BA041E8904E}" type="sibTrans" cxnId="{C7A7AB74-B25A-49CF-A1D7-D8E437339905}">
      <dgm:prSet/>
      <dgm:spPr/>
      <dgm:t>
        <a:bodyPr/>
        <a:lstStyle/>
        <a:p>
          <a:endParaRPr lang="en-US"/>
        </a:p>
      </dgm:t>
    </dgm:pt>
    <dgm:pt modelId="{59D7E85B-9453-42B8-AB87-4B65BB817D1C}" type="pres">
      <dgm:prSet presAssocID="{72CB917C-61FB-4C5B-A0A0-632778168A6E}" presName="Name0" presStyleCnt="0">
        <dgm:presLayoutVars>
          <dgm:dir/>
          <dgm:animLvl val="lvl"/>
          <dgm:resizeHandles val="exact"/>
        </dgm:presLayoutVars>
      </dgm:prSet>
      <dgm:spPr/>
    </dgm:pt>
    <dgm:pt modelId="{C53FAFB2-2C6D-449B-823B-912C397EBCF6}" type="pres">
      <dgm:prSet presAssocID="{6BBE7554-2679-4EF9-81D3-003BB739A9C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C1548B-1F23-43F3-BA8F-459AED28BFF8}" type="pres">
      <dgm:prSet presAssocID="{B84DF700-5D12-488D-A7E0-FBFDD2A072E7}" presName="parTxOnlySpace" presStyleCnt="0"/>
      <dgm:spPr/>
    </dgm:pt>
    <dgm:pt modelId="{A0CB8AB1-8903-477B-B918-834F2ECF6DDE}" type="pres">
      <dgm:prSet presAssocID="{1E4CA3D1-4BE0-4A53-A40F-9DB12BE179A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13D660-58F4-4D50-920B-3ADC5F145C18}" type="pres">
      <dgm:prSet presAssocID="{9D1A5018-9BE2-4FDE-803F-9BA041E8904E}" presName="parTxOnlySpace" presStyleCnt="0"/>
      <dgm:spPr/>
    </dgm:pt>
    <dgm:pt modelId="{1457D29E-2B71-42B1-8888-77AD3E7E163C}" type="pres">
      <dgm:prSet presAssocID="{CE2F56DC-064C-4C1E-985E-576C4A7D11E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F0F376-691F-4D53-B69E-A1D152553C1F}" type="pres">
      <dgm:prSet presAssocID="{417FBBCB-C8E1-4100-A508-58250D590F3E}" presName="parTxOnlySpace" presStyleCnt="0"/>
      <dgm:spPr/>
    </dgm:pt>
    <dgm:pt modelId="{1D249836-F017-4F5A-A925-96B16BA88752}" type="pres">
      <dgm:prSet presAssocID="{71574060-5B6B-4E5A-9A9C-3F5B7DB2CC7F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50BE4D-EB14-483C-85DD-51301E467432}" type="presOf" srcId="{6BBE7554-2679-4EF9-81D3-003BB739A9C4}" destId="{C53FAFB2-2C6D-449B-823B-912C397EBCF6}" srcOrd="0" destOrd="0" presId="urn:microsoft.com/office/officeart/2005/8/layout/chevron1"/>
    <dgm:cxn modelId="{AC2AFC56-A05B-4850-8DB7-3EC30CD1E264}" srcId="{72CB917C-61FB-4C5B-A0A0-632778168A6E}" destId="{71574060-5B6B-4E5A-9A9C-3F5B7DB2CC7F}" srcOrd="3" destOrd="0" parTransId="{A72BF607-932A-4CEF-9DC1-E97B5BC79AA6}" sibTransId="{9B840325-B5BB-48D1-9321-41966C628452}"/>
    <dgm:cxn modelId="{2EB4560F-6A5A-4D03-8749-491B3B9E36A1}" type="presOf" srcId="{CE2F56DC-064C-4C1E-985E-576C4A7D11EF}" destId="{1457D29E-2B71-42B1-8888-77AD3E7E163C}" srcOrd="0" destOrd="0" presId="urn:microsoft.com/office/officeart/2005/8/layout/chevron1"/>
    <dgm:cxn modelId="{0872EC9F-5013-4207-A0BD-8D6C27B600A1}" srcId="{72CB917C-61FB-4C5B-A0A0-632778168A6E}" destId="{CE2F56DC-064C-4C1E-985E-576C4A7D11EF}" srcOrd="2" destOrd="0" parTransId="{5EC85F74-2653-4D31-8CCB-2BB30EFB3911}" sibTransId="{417FBBCB-C8E1-4100-A508-58250D590F3E}"/>
    <dgm:cxn modelId="{E1756623-F727-4E81-BEC0-89764728F1F3}" srcId="{72CB917C-61FB-4C5B-A0A0-632778168A6E}" destId="{6BBE7554-2679-4EF9-81D3-003BB739A9C4}" srcOrd="0" destOrd="0" parTransId="{22509569-6FC1-496B-B203-696AEECF3F0D}" sibTransId="{B84DF700-5D12-488D-A7E0-FBFDD2A072E7}"/>
    <dgm:cxn modelId="{C7A7AB74-B25A-49CF-A1D7-D8E437339905}" srcId="{72CB917C-61FB-4C5B-A0A0-632778168A6E}" destId="{1E4CA3D1-4BE0-4A53-A40F-9DB12BE179A4}" srcOrd="1" destOrd="0" parTransId="{C4745B48-D704-433D-91C4-A35597E317B2}" sibTransId="{9D1A5018-9BE2-4FDE-803F-9BA041E8904E}"/>
    <dgm:cxn modelId="{AE7A5214-967D-44DF-9129-8E36A8036F92}" type="presOf" srcId="{71574060-5B6B-4E5A-9A9C-3F5B7DB2CC7F}" destId="{1D249836-F017-4F5A-A925-96B16BA88752}" srcOrd="0" destOrd="0" presId="urn:microsoft.com/office/officeart/2005/8/layout/chevron1"/>
    <dgm:cxn modelId="{CD396705-61D9-4061-8B76-E23DB851D537}" type="presOf" srcId="{72CB917C-61FB-4C5B-A0A0-632778168A6E}" destId="{59D7E85B-9453-42B8-AB87-4B65BB817D1C}" srcOrd="0" destOrd="0" presId="urn:microsoft.com/office/officeart/2005/8/layout/chevron1"/>
    <dgm:cxn modelId="{F587FBAA-5FA1-4E0F-ACE7-75A146F16BF2}" type="presOf" srcId="{1E4CA3D1-4BE0-4A53-A40F-9DB12BE179A4}" destId="{A0CB8AB1-8903-477B-B918-834F2ECF6DDE}" srcOrd="0" destOrd="0" presId="urn:microsoft.com/office/officeart/2005/8/layout/chevron1"/>
    <dgm:cxn modelId="{BE1BB1AE-4491-4165-8A17-BA9B67508833}" type="presParOf" srcId="{59D7E85B-9453-42B8-AB87-4B65BB817D1C}" destId="{C53FAFB2-2C6D-449B-823B-912C397EBCF6}" srcOrd="0" destOrd="0" presId="urn:microsoft.com/office/officeart/2005/8/layout/chevron1"/>
    <dgm:cxn modelId="{D8C5ACBF-8336-42CB-91C4-FB0D8FF48418}" type="presParOf" srcId="{59D7E85B-9453-42B8-AB87-4B65BB817D1C}" destId="{18C1548B-1F23-43F3-BA8F-459AED28BFF8}" srcOrd="1" destOrd="0" presId="urn:microsoft.com/office/officeart/2005/8/layout/chevron1"/>
    <dgm:cxn modelId="{D2C4AA7A-0556-41DF-AB3E-A18D6314BDB6}" type="presParOf" srcId="{59D7E85B-9453-42B8-AB87-4B65BB817D1C}" destId="{A0CB8AB1-8903-477B-B918-834F2ECF6DDE}" srcOrd="2" destOrd="0" presId="urn:microsoft.com/office/officeart/2005/8/layout/chevron1"/>
    <dgm:cxn modelId="{093D3A30-649B-4534-85D3-F9F9B7E3F756}" type="presParOf" srcId="{59D7E85B-9453-42B8-AB87-4B65BB817D1C}" destId="{F613D660-58F4-4D50-920B-3ADC5F145C18}" srcOrd="3" destOrd="0" presId="urn:microsoft.com/office/officeart/2005/8/layout/chevron1"/>
    <dgm:cxn modelId="{5764837E-2082-4B57-ADA7-BEB2F7B8FE69}" type="presParOf" srcId="{59D7E85B-9453-42B8-AB87-4B65BB817D1C}" destId="{1457D29E-2B71-42B1-8888-77AD3E7E163C}" srcOrd="4" destOrd="0" presId="urn:microsoft.com/office/officeart/2005/8/layout/chevron1"/>
    <dgm:cxn modelId="{64316204-A746-4474-AB4A-E49FC12525F6}" type="presParOf" srcId="{59D7E85B-9453-42B8-AB87-4B65BB817D1C}" destId="{63F0F376-691F-4D53-B69E-A1D152553C1F}" srcOrd="5" destOrd="0" presId="urn:microsoft.com/office/officeart/2005/8/layout/chevron1"/>
    <dgm:cxn modelId="{B5E3B5A7-2261-4110-89B9-C5CD21BD4EF3}" type="presParOf" srcId="{59D7E85B-9453-42B8-AB87-4B65BB817D1C}" destId="{1D249836-F017-4F5A-A925-96B16BA8875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D048-E563-43F1-9483-E5283E47831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A82A-E670-4D05-954F-E2275B854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0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D048-E563-43F1-9483-E5283E47831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A82A-E670-4D05-954F-E2275B854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5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D048-E563-43F1-9483-E5283E47831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A82A-E670-4D05-954F-E2275B854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2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D048-E563-43F1-9483-E5283E47831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A82A-E670-4D05-954F-E2275B854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4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D048-E563-43F1-9483-E5283E47831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A82A-E670-4D05-954F-E2275B854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2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D048-E563-43F1-9483-E5283E47831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A82A-E670-4D05-954F-E2275B854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4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D048-E563-43F1-9483-E5283E47831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A82A-E670-4D05-954F-E2275B854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3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D048-E563-43F1-9483-E5283E47831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A82A-E670-4D05-954F-E2275B854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09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D048-E563-43F1-9483-E5283E47831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A82A-E670-4D05-954F-E2275B854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6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D048-E563-43F1-9483-E5283E47831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A82A-E670-4D05-954F-E2275B854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5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D048-E563-43F1-9483-E5283E47831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A82A-E670-4D05-954F-E2275B854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8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DD048-E563-43F1-9483-E5283E47831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FA82A-E670-4D05-954F-E2275B854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0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/>
        </p:nvSpPr>
        <p:spPr>
          <a:xfrm>
            <a:off x="0" y="845675"/>
            <a:ext cx="12192000" cy="3785652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7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Kozuka Gothic Pr6N L" pitchFamily="34" charset="-128"/>
                <a:cs typeface="Arial" panose="020B0604020202020204" pitchFamily="34" charset="0"/>
              </a:rPr>
              <a:t>P. </a:t>
            </a:r>
            <a:r>
              <a:rPr lang="en-US" sz="70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Kozuka Gothic Pr6N L" pitchFamily="34" charset="-128"/>
                <a:cs typeface="Arial" panose="020B0604020202020204" pitchFamily="34" charset="0"/>
              </a:rPr>
              <a:t>Marom &amp; Grow Tec</a:t>
            </a:r>
          </a:p>
          <a:p>
            <a:pPr algn="ctr" rtl="0"/>
            <a:endParaRPr lang="en-US" sz="6000" b="1" dirty="0" smtClean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Kozuka Gothic Pr6N L" pitchFamily="34" charset="-128"/>
              <a:cs typeface="Arial" panose="020B0604020202020204" pitchFamily="34" charset="0"/>
            </a:endParaRPr>
          </a:p>
          <a:p>
            <a:pPr algn="ctr" rtl="0"/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Kozuka Gothic Pr6N L" pitchFamily="34" charset="-128"/>
                <a:cs typeface="Arial" panose="020B0604020202020204" pitchFamily="34" charset="0"/>
              </a:rPr>
              <a:t>Group Profile</a:t>
            </a:r>
          </a:p>
          <a:p>
            <a:pPr algn="ctr" rtl="0"/>
            <a:r>
              <a:rPr lang="en-US" sz="50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Kozuka Gothic Pr6N L" pitchFamily="34" charset="-128"/>
                <a:cs typeface="Arial" panose="020B0604020202020204" pitchFamily="34" charset="0"/>
              </a:rPr>
              <a:t>Our Projects - Our Track Record</a:t>
            </a:r>
            <a:endParaRPr lang="he-IL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2" y="5413602"/>
            <a:ext cx="2619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120922"/>
            <a:ext cx="2266950" cy="574675"/>
          </a:xfrm>
          <a:prstGeom prst="rect">
            <a:avLst/>
          </a:prstGeom>
        </p:spPr>
      </p:pic>
      <p:pic>
        <p:nvPicPr>
          <p:cNvPr id="8" name="תמונה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6" b="10327"/>
          <a:stretch/>
        </p:blipFill>
        <p:spPr bwMode="auto">
          <a:xfrm>
            <a:off x="9708243" y="120922"/>
            <a:ext cx="2374900" cy="62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ounded Rectangle 10"/>
          <p:cNvSpPr/>
          <p:nvPr/>
        </p:nvSpPr>
        <p:spPr>
          <a:xfrm>
            <a:off x="587829" y="1502760"/>
            <a:ext cx="11310257" cy="3907440"/>
          </a:xfrm>
          <a:prstGeom prst="roundRect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1055914" y="1645267"/>
            <a:ext cx="1854995" cy="63094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Kozuka Gothic Pr6N L" pitchFamily="34" charset="-128"/>
                <a:ea typeface="Kozuka Gothic Pr6N L" pitchFamily="34" charset="-128"/>
              </a:rPr>
              <a:t>THANKS</a:t>
            </a:r>
            <a:endParaRPr lang="he-IL" sz="3500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Kozuka Gothic Pr6N L" pitchFamily="34" charset="-128"/>
              <a:ea typeface="Kozuka Gothic Pr6N L" pitchFamily="34" charset="-128"/>
            </a:endParaRPr>
          </a:p>
        </p:txBody>
      </p:sp>
      <p:cxnSp>
        <p:nvCxnSpPr>
          <p:cNvPr id="12" name="Straight Connector 12"/>
          <p:cNvCxnSpPr/>
          <p:nvPr/>
        </p:nvCxnSpPr>
        <p:spPr>
          <a:xfrm>
            <a:off x="1160850" y="2290362"/>
            <a:ext cx="3096344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346129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68828" y="2513737"/>
            <a:ext cx="109292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700" dirty="0">
                <a:latin typeface="Arial" panose="020B0604020202020204" pitchFamily="34" charset="0"/>
                <a:cs typeface="Arial" panose="020B0604020202020204" pitchFamily="34" charset="0"/>
              </a:rPr>
              <a:t>It is a great privilege to be part of Tvita Groundbreaking and innovative project. </a:t>
            </a:r>
            <a:endParaRPr lang="en-US" altLang="en-US" sz="2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altLang="en-US" sz="2700" dirty="0">
                <a:latin typeface="Arial" panose="020B0604020202020204" pitchFamily="34" charset="0"/>
                <a:cs typeface="Arial" panose="020B0604020202020204" pitchFamily="34" charset="0"/>
              </a:rPr>
              <a:t>happy to collaborate with Tvita team which bring leading agro technologies to Vietnam that will provide its citizens </a:t>
            </a:r>
            <a:r>
              <a:rPr lang="en-US" alt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(all over the country) with consist, </a:t>
            </a:r>
            <a:r>
              <a:rPr lang="en-US" altLang="en-US" sz="2700" dirty="0">
                <a:latin typeface="Arial" panose="020B0604020202020204" pitchFamily="34" charset="0"/>
                <a:cs typeface="Arial" panose="020B0604020202020204" pitchFamily="34" charset="0"/>
              </a:rPr>
              <a:t>high quantity &amp; quality fresh vegetables and fruits </a:t>
            </a:r>
          </a:p>
        </p:txBody>
      </p:sp>
    </p:spTree>
    <p:extLst>
      <p:ext uri="{BB962C8B-B14F-4D97-AF65-F5344CB8AC3E}">
        <p14:creationId xmlns:p14="http://schemas.microsoft.com/office/powerpoint/2010/main" val="17843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85863" y="2807367"/>
            <a:ext cx="7020273" cy="298543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00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he-IL" sz="1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/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/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Eran Plotkin, 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CEO</a:t>
            </a:r>
          </a:p>
          <a:p>
            <a:pPr algn="ctr" rtl="0"/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Shlomy Raziel, CEO</a:t>
            </a:r>
            <a:endParaRPr lang="he-IL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תמונה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" y="120922"/>
            <a:ext cx="5076873" cy="1816735"/>
          </a:xfrm>
          <a:prstGeom prst="rect">
            <a:avLst/>
          </a:prstGeom>
        </p:spPr>
      </p:pic>
      <p:pic>
        <p:nvPicPr>
          <p:cNvPr id="5" name="תמונה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6" b="10327"/>
          <a:stretch/>
        </p:blipFill>
        <p:spPr bwMode="auto">
          <a:xfrm>
            <a:off x="6672943" y="165695"/>
            <a:ext cx="5312229" cy="17719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38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488367" y="4616410"/>
            <a:ext cx="18473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he-IL" sz="3200" dirty="0"/>
          </a:p>
        </p:txBody>
      </p:sp>
      <p:sp>
        <p:nvSpPr>
          <p:cNvPr id="7" name="Rounded Rectangle 6"/>
          <p:cNvSpPr/>
          <p:nvPr/>
        </p:nvSpPr>
        <p:spPr>
          <a:xfrm>
            <a:off x="716500" y="2247335"/>
            <a:ext cx="10931214" cy="2369075"/>
          </a:xfrm>
          <a:prstGeom prst="roundRect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3200" dirty="0"/>
          </a:p>
        </p:txBody>
      </p:sp>
      <p:sp>
        <p:nvSpPr>
          <p:cNvPr id="9" name="Rectangle 8"/>
          <p:cNvSpPr/>
          <p:nvPr/>
        </p:nvSpPr>
        <p:spPr>
          <a:xfrm>
            <a:off x="1249088" y="3040582"/>
            <a:ext cx="1004435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The need to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supply fresh &amp; safety 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food for a growing population is still one of the greatest challenges. </a:t>
            </a: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9088" y="2333440"/>
            <a:ext cx="703296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5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Kozuka Gothic Pr6N L" pitchFamily="34" charset="-128"/>
                <a:ea typeface="Kozuka Gothic Pr6N L" pitchFamily="34" charset="-128"/>
              </a:rPr>
              <a:t>THE AGRICULTURE CHALLENGE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449867" y="3040582"/>
            <a:ext cx="3096344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346129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תמונה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120922"/>
            <a:ext cx="2266950" cy="574675"/>
          </a:xfrm>
          <a:prstGeom prst="rect">
            <a:avLst/>
          </a:prstGeom>
        </p:spPr>
      </p:pic>
      <p:pic>
        <p:nvPicPr>
          <p:cNvPr id="10" name="תמונה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6" b="10327"/>
          <a:stretch/>
        </p:blipFill>
        <p:spPr bwMode="auto">
          <a:xfrm>
            <a:off x="9708243" y="120922"/>
            <a:ext cx="2374900" cy="62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12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40769" y="4079637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he-IL" dirty="0"/>
          </a:p>
        </p:txBody>
      </p:sp>
      <p:sp>
        <p:nvSpPr>
          <p:cNvPr id="7" name="Rounded Rectangle 6"/>
          <p:cNvSpPr/>
          <p:nvPr/>
        </p:nvSpPr>
        <p:spPr>
          <a:xfrm>
            <a:off x="1206036" y="1458482"/>
            <a:ext cx="9799421" cy="5101971"/>
          </a:xfrm>
          <a:prstGeom prst="roundRect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371721" y="1458482"/>
            <a:ext cx="2601994" cy="63094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3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Kozuka Gothic Pr6N L" pitchFamily="34" charset="-128"/>
                <a:ea typeface="Kozuka Gothic Pr6N L" pitchFamily="34" charset="-128"/>
              </a:rPr>
              <a:t>OUR VISION</a:t>
            </a:r>
            <a:endParaRPr lang="he-IL" sz="3500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Kozuka Gothic Pr6N L" pitchFamily="34" charset="-128"/>
              <a:ea typeface="Kozuka Gothic Pr6N L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1096" y="2266610"/>
            <a:ext cx="895011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ea typeface="Segoe UI" pitchFamily="34" charset="0"/>
              </a:rPr>
              <a:t>Provide </a:t>
            </a:r>
            <a:r>
              <a:rPr lang="en-US" sz="3000" dirty="0">
                <a:latin typeface="Arial" panose="020B0604020202020204" pitchFamily="34" charset="0"/>
                <a:ea typeface="Segoe UI" pitchFamily="34" charset="0"/>
              </a:rPr>
              <a:t>our clients with the most suitable, cost-effective solutions to meet the challenge of today’s limited </a:t>
            </a:r>
            <a:r>
              <a:rPr lang="en-US" sz="3000" dirty="0" smtClean="0">
                <a:latin typeface="Arial" panose="020B0604020202020204" pitchFamily="34" charset="0"/>
                <a:ea typeface="Segoe UI" pitchFamily="34" charset="0"/>
              </a:rPr>
              <a:t>resources and growing demand for high quality, fresh &amp; safe produce. </a:t>
            </a:r>
            <a:endParaRPr lang="en-US" sz="3000" dirty="0">
              <a:latin typeface="Arial" panose="020B0604020202020204" pitchFamily="34" charset="0"/>
              <a:ea typeface="Segoe UI" pitchFamily="34" charset="0"/>
            </a:endParaRPr>
          </a:p>
          <a:p>
            <a:pPr algn="just" rtl="0"/>
            <a:endParaRPr lang="en-US" sz="3000" dirty="0">
              <a:latin typeface="Arial" panose="020B0604020202020204" pitchFamily="34" charset="0"/>
              <a:ea typeface="Segoe UI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ea typeface="Segoe UI" pitchFamily="34" charset="0"/>
              </a:rPr>
              <a:t>Based on new technologies, an innovative spirit and advanced research, our goal is to help clients achieve the maximum </a:t>
            </a:r>
            <a:r>
              <a:rPr lang="en-US" sz="3000" dirty="0">
                <a:latin typeface="Arial" panose="020B0604020202020204" pitchFamily="34" charset="0"/>
              </a:rPr>
              <a:t>yield possible with the minimum required resources.  </a:t>
            </a:r>
            <a:r>
              <a:rPr lang="en-US" sz="3000" dirty="0">
                <a:latin typeface="Arial" panose="020B0604020202020204" pitchFamily="34" charset="0"/>
                <a:ea typeface="Segoe UI" pitchFamily="34" charset="0"/>
              </a:rPr>
              <a:t> 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371721" y="2144186"/>
            <a:ext cx="3096344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346129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תמונה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120922"/>
            <a:ext cx="2266950" cy="574675"/>
          </a:xfrm>
          <a:prstGeom prst="rect">
            <a:avLst/>
          </a:prstGeom>
        </p:spPr>
      </p:pic>
      <p:pic>
        <p:nvPicPr>
          <p:cNvPr id="13" name="תמונה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6" b="10327"/>
          <a:stretch/>
        </p:blipFill>
        <p:spPr bwMode="auto">
          <a:xfrm>
            <a:off x="9708243" y="120922"/>
            <a:ext cx="2374900" cy="62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882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544830" y="1084750"/>
            <a:ext cx="11298827" cy="4445193"/>
          </a:xfrm>
          <a:prstGeom prst="roundRect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/>
          <p:cNvSpPr txBox="1"/>
          <p:nvPr/>
        </p:nvSpPr>
        <p:spPr>
          <a:xfrm>
            <a:off x="947056" y="1309987"/>
            <a:ext cx="7588937" cy="63094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Kozuka Gothic Pr6N L" pitchFamily="34" charset="-128"/>
                <a:ea typeface="Kozuka Gothic Pr6N L" pitchFamily="34" charset="-128"/>
              </a:rPr>
              <a:t>ABOUT US – Two are Better than One</a:t>
            </a:r>
            <a:endParaRPr lang="he-IL" sz="3500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Kozuka Gothic Pr6N L" pitchFamily="34" charset="-128"/>
              <a:ea typeface="Kozuka Gothic Pr6N L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7056" y="1940930"/>
            <a:ext cx="1070065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Marom &amp; Grow-Tec are leading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agro-projects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companies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providing a wide range of services from planning, designing, engineering and/or manufacturing to a turnkey complex and high-level agricultural projects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combine resources and share expertise in order to bring our customers the best tailor made solutions.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051992" y="1955082"/>
            <a:ext cx="3096344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346129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תמונה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120922"/>
            <a:ext cx="2266950" cy="574675"/>
          </a:xfrm>
          <a:prstGeom prst="rect">
            <a:avLst/>
          </a:prstGeom>
        </p:spPr>
      </p:pic>
      <p:pic>
        <p:nvPicPr>
          <p:cNvPr id="10" name="תמונה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6" b="10327"/>
          <a:stretch/>
        </p:blipFill>
        <p:spPr bwMode="auto">
          <a:xfrm>
            <a:off x="9708243" y="120922"/>
            <a:ext cx="2374900" cy="62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13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/>
          <p:cNvSpPr/>
          <p:nvPr/>
        </p:nvSpPr>
        <p:spPr>
          <a:xfrm>
            <a:off x="491490" y="1167480"/>
            <a:ext cx="11482795" cy="5039010"/>
          </a:xfrm>
          <a:prstGeom prst="roundRect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/>
          <p:cNvSpPr txBox="1"/>
          <p:nvPr/>
        </p:nvSpPr>
        <p:spPr>
          <a:xfrm>
            <a:off x="947056" y="1309987"/>
            <a:ext cx="5203669" cy="63094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Kozuka Gothic Pr6N L" pitchFamily="34" charset="-128"/>
                <a:ea typeface="Kozuka Gothic Pr6N L" pitchFamily="34" charset="-128"/>
              </a:rPr>
              <a:t>INNOVATIVE SOLUTIONS</a:t>
            </a:r>
            <a:endParaRPr lang="he-IL" sz="3500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Kozuka Gothic Pr6N L" pitchFamily="34" charset="-128"/>
              <a:ea typeface="Kozuka Gothic Pr6N L" pitchFamily="34" charset="-128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947056" y="1940930"/>
            <a:ext cx="1070065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We approach each project separately to find the best tailor made solution to our customers’ wishes and their specific cultivation requirements and climate conditions. 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Planning – In-house engineering department.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Greenhouses Manufacturing – </a:t>
            </a:r>
            <a:r>
              <a:rPr lang="en-US" sz="2800" dirty="0" smtClean="0"/>
              <a:t>we design and manufacture ourselves.</a:t>
            </a:r>
            <a:endParaRPr lang="en-US" sz="2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Partnerships – Over the years </a:t>
            </a:r>
            <a:r>
              <a:rPr lang="en-US" sz="2800" dirty="0" smtClean="0"/>
              <a:t>we have gained a huge amount of first-hand partnerships with leading agro-technologies companies.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12"/>
          <p:cNvCxnSpPr/>
          <p:nvPr/>
        </p:nvCxnSpPr>
        <p:spPr>
          <a:xfrm>
            <a:off x="1051992" y="1955082"/>
            <a:ext cx="3096344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346129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תמונה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120922"/>
            <a:ext cx="2266950" cy="574675"/>
          </a:xfrm>
          <a:prstGeom prst="rect">
            <a:avLst/>
          </a:prstGeom>
        </p:spPr>
      </p:pic>
      <p:pic>
        <p:nvPicPr>
          <p:cNvPr id="9" name="תמונה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6" b="10327"/>
          <a:stretch/>
        </p:blipFill>
        <p:spPr bwMode="auto">
          <a:xfrm>
            <a:off x="9708243" y="120922"/>
            <a:ext cx="2374900" cy="62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67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3813890738"/>
              </p:ext>
            </p:extLst>
          </p:nvPr>
        </p:nvGraphicFramePr>
        <p:xfrm>
          <a:off x="1468388" y="1630438"/>
          <a:ext cx="9255225" cy="169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מלבן 2"/>
          <p:cNvSpPr/>
          <p:nvPr/>
        </p:nvSpPr>
        <p:spPr>
          <a:xfrm>
            <a:off x="598713" y="3152536"/>
            <a:ext cx="11266715" cy="2705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</a:t>
            </a:r>
            <a:r>
              <a:rPr lang="en-US" sz="2000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</a:t>
            </a:r>
            <a:r>
              <a:rPr lang="en-US" sz="2000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– including detailed project </a:t>
            </a:r>
            <a:r>
              <a:rPr lang="en-US" sz="2000" dirty="0" smtClean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layout &amp; full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civil engineering plans.</a:t>
            </a:r>
            <a:endParaRPr lang="en-US" sz="2000" dirty="0" smtClean="0">
              <a:solidFill>
                <a:srgbClr val="46464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Specification </a:t>
            </a:r>
            <a:r>
              <a:rPr lang="en-US" sz="2000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Pricing</a:t>
            </a:r>
            <a:r>
              <a:rPr lang="en-US" sz="2000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– a detailed specification document for the project (prior to execution), including bill of materials (BOM) with all the equipment, infrastructure, engineering and civil work requirements.</a:t>
            </a:r>
            <a:endParaRPr lang="en-US" sz="2000" dirty="0">
              <a:solidFill>
                <a:srgbClr val="464646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Construction</a:t>
            </a:r>
            <a:r>
              <a:rPr lang="en-US" sz="2000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our team of experts provide professional installation </a:t>
            </a:r>
            <a:r>
              <a:rPr lang="en-US" sz="2000" dirty="0" smtClean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supervision</a:t>
            </a:r>
            <a:r>
              <a:rPr lang="en-US" sz="2000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464646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Training &amp; Support - </a:t>
            </a:r>
            <a:r>
              <a:rPr lang="en-US" sz="2000" dirty="0" smtClean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</a:t>
            </a:r>
            <a:r>
              <a:rPr lang="en-US" sz="2000" dirty="0" smtClean="0">
                <a:solidFill>
                  <a:srgbClr val="4646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4646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provide our customers </a:t>
            </a:r>
            <a:r>
              <a:rPr lang="en-US" sz="2000" dirty="0" smtClean="0">
                <a:solidFill>
                  <a:srgbClr val="4646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long term services of training, </a:t>
            </a:r>
            <a:r>
              <a:rPr lang="en-US" sz="2000" dirty="0">
                <a:solidFill>
                  <a:srgbClr val="4646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technical guidance </a:t>
            </a:r>
            <a:r>
              <a:rPr lang="en-US" sz="2000" dirty="0" smtClean="0">
                <a:solidFill>
                  <a:srgbClr val="4646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support</a:t>
            </a:r>
            <a:r>
              <a:rPr lang="en-US" sz="2000" dirty="0">
                <a:solidFill>
                  <a:srgbClr val="4646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46464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0067" y="985303"/>
            <a:ext cx="106029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Business - Trunkey Projects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תמונה 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120922"/>
            <a:ext cx="2266950" cy="574675"/>
          </a:xfrm>
          <a:prstGeom prst="rect">
            <a:avLst/>
          </a:prstGeom>
        </p:spPr>
      </p:pic>
      <p:pic>
        <p:nvPicPr>
          <p:cNvPr id="7" name="תמונה 6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6" b="10327"/>
          <a:stretch/>
        </p:blipFill>
        <p:spPr bwMode="auto">
          <a:xfrm>
            <a:off x="9708243" y="120922"/>
            <a:ext cx="2374900" cy="62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799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120922"/>
            <a:ext cx="2266950" cy="574675"/>
          </a:xfrm>
          <a:prstGeom prst="rect">
            <a:avLst/>
          </a:prstGeom>
        </p:spPr>
      </p:pic>
      <p:pic>
        <p:nvPicPr>
          <p:cNvPr id="8" name="תמונה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6" b="10327"/>
          <a:stretch/>
        </p:blipFill>
        <p:spPr bwMode="auto">
          <a:xfrm>
            <a:off x="9708243" y="120922"/>
            <a:ext cx="2374900" cy="62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ounded Rectangle 10"/>
          <p:cNvSpPr/>
          <p:nvPr/>
        </p:nvSpPr>
        <p:spPr>
          <a:xfrm>
            <a:off x="600348" y="1502760"/>
            <a:ext cx="11482795" cy="3240690"/>
          </a:xfrm>
          <a:prstGeom prst="roundRect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1055914" y="1645267"/>
            <a:ext cx="6875600" cy="63094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Kozuka Gothic Pr6N L" pitchFamily="34" charset="-128"/>
                <a:ea typeface="Kozuka Gothic Pr6N L" pitchFamily="34" charset="-128"/>
              </a:rPr>
              <a:t>ADVANCE AGRO TECHNOLOGIES</a:t>
            </a:r>
            <a:endParaRPr lang="he-IL" sz="3500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Kozuka Gothic Pr6N L" pitchFamily="34" charset="-128"/>
              <a:ea typeface="Kozuka Gothic Pr6N L" pitchFamily="34" charset="-128"/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1055914" y="2276210"/>
            <a:ext cx="10700657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The benefits and advantages of advance agro technologies including use of low resources such as  energy, water and employees, high yields, high &amp; consist quality  harvest all year round and qualified to all food safety regulations including Global Gap, USDA &amp; ESFA.</a:t>
            </a:r>
          </a:p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2"/>
          <p:cNvCxnSpPr/>
          <p:nvPr/>
        </p:nvCxnSpPr>
        <p:spPr>
          <a:xfrm>
            <a:off x="1160850" y="2290362"/>
            <a:ext cx="3096344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346129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48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1" y="1016745"/>
            <a:ext cx="11866326" cy="5856108"/>
          </a:xfrm>
          <a:prstGeom prst="rect">
            <a:avLst/>
          </a:prstGeom>
        </p:spPr>
      </p:pic>
      <p:sp>
        <p:nvSpPr>
          <p:cNvPr id="21" name="תיבת טקסט 5"/>
          <p:cNvSpPr txBox="1">
            <a:spLocks noChangeArrowheads="1"/>
          </p:cNvSpPr>
          <p:nvPr/>
        </p:nvSpPr>
        <p:spPr bwMode="auto">
          <a:xfrm>
            <a:off x="7784876" y="4283384"/>
            <a:ext cx="2789505" cy="5603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VIETNAM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 ha, Vegetables’ Greenhouses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תיבת טקסט 6"/>
          <p:cNvSpPr txBox="1">
            <a:spLocks noChangeArrowheads="1"/>
          </p:cNvSpPr>
          <p:nvPr/>
        </p:nvSpPr>
        <p:spPr bwMode="auto">
          <a:xfrm>
            <a:off x="9021505" y="1993731"/>
            <a:ext cx="2611655" cy="5603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AZERBAIJAN</a:t>
            </a:r>
            <a:endParaRPr kumimoji="0" lang="en-US" altLang="en-US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6.5 ha, Seeds’ Greenhouses</a:t>
            </a:r>
            <a:endParaRPr kumimoji="0" lang="en-US" altLang="en-US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תיבת טקסט 7"/>
          <p:cNvSpPr txBox="1">
            <a:spLocks noChangeArrowheads="1"/>
          </p:cNvSpPr>
          <p:nvPr/>
        </p:nvSpPr>
        <p:spPr bwMode="auto">
          <a:xfrm>
            <a:off x="1136176" y="3424521"/>
            <a:ext cx="2690896" cy="560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MEXICO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ha, Vegetables’ Structures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תיבת טקסט 8"/>
          <p:cNvSpPr txBox="1">
            <a:spLocks noChangeArrowheads="1"/>
          </p:cNvSpPr>
          <p:nvPr/>
        </p:nvSpPr>
        <p:spPr bwMode="auto">
          <a:xfrm>
            <a:off x="4656057" y="3674924"/>
            <a:ext cx="2578358" cy="539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NIGERIA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ha, Vegetables’ Greenhouses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תיבת טקסט 9"/>
          <p:cNvSpPr txBox="1">
            <a:spLocks noChangeArrowheads="1"/>
          </p:cNvSpPr>
          <p:nvPr/>
        </p:nvSpPr>
        <p:spPr bwMode="auto">
          <a:xfrm>
            <a:off x="4714794" y="1531196"/>
            <a:ext cx="2635125" cy="5603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ALBANIA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ha, Vegetables’ Greenhouses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תיבת טקסט 10"/>
          <p:cNvSpPr txBox="1">
            <a:spLocks noChangeArrowheads="1"/>
          </p:cNvSpPr>
          <p:nvPr/>
        </p:nvSpPr>
        <p:spPr bwMode="auto">
          <a:xfrm>
            <a:off x="1136176" y="2165403"/>
            <a:ext cx="2690896" cy="5603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USA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ha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Citrus’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Net Houses 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תיבת טקסט 11"/>
          <p:cNvSpPr txBox="1">
            <a:spLocks noChangeArrowheads="1"/>
          </p:cNvSpPr>
          <p:nvPr/>
        </p:nvSpPr>
        <p:spPr bwMode="auto">
          <a:xfrm>
            <a:off x="4656056" y="4853764"/>
            <a:ext cx="2578359" cy="5603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SENEGAL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ha, Vegetables’ Greenhouses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תיבת טקסט 12"/>
          <p:cNvSpPr txBox="1">
            <a:spLocks noChangeArrowheads="1"/>
          </p:cNvSpPr>
          <p:nvPr/>
        </p:nvSpPr>
        <p:spPr bwMode="auto">
          <a:xfrm>
            <a:off x="9021505" y="2836790"/>
            <a:ext cx="2611655" cy="560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CHAINA</a:t>
            </a:r>
            <a:endParaRPr kumimoji="0" lang="en-US" altLang="en-US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ha, Vegetables’ Greenhouses</a:t>
            </a:r>
            <a:endParaRPr kumimoji="0" lang="en-US" altLang="en-US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תיבת טקסט 13"/>
          <p:cNvSpPr txBox="1">
            <a:spLocks noChangeArrowheads="1"/>
          </p:cNvSpPr>
          <p:nvPr/>
        </p:nvSpPr>
        <p:spPr bwMode="auto">
          <a:xfrm>
            <a:off x="7676215" y="1347307"/>
            <a:ext cx="2734538" cy="5603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RUSSIA</a:t>
            </a:r>
            <a:endParaRPr kumimoji="0" lang="en-US" altLang="en-US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ha, Vegetables’ Greenhouses</a:t>
            </a:r>
            <a:endParaRPr kumimoji="0" lang="en-US" altLang="en-US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תיבת טקסט 1"/>
          <p:cNvSpPr txBox="1">
            <a:spLocks noChangeArrowheads="1"/>
          </p:cNvSpPr>
          <p:nvPr/>
        </p:nvSpPr>
        <p:spPr bwMode="auto">
          <a:xfrm>
            <a:off x="4656057" y="4240286"/>
            <a:ext cx="2578358" cy="5603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GHANA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ha, Vegetables’ Greenhouses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תיבת טקסט 14"/>
          <p:cNvSpPr txBox="1">
            <a:spLocks noChangeArrowheads="1"/>
          </p:cNvSpPr>
          <p:nvPr/>
        </p:nvSpPr>
        <p:spPr bwMode="auto">
          <a:xfrm>
            <a:off x="6058794" y="2869850"/>
            <a:ext cx="2577700" cy="560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ISRAEL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ha, Bananas’ Net Structures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תיבת טקסט 16"/>
          <p:cNvSpPr txBox="1">
            <a:spLocks noChangeArrowheads="1"/>
          </p:cNvSpPr>
          <p:nvPr/>
        </p:nvSpPr>
        <p:spPr bwMode="auto">
          <a:xfrm>
            <a:off x="6058794" y="2223919"/>
            <a:ext cx="2577700" cy="560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ISRAEL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1.4  ha, Cannabis’ Greenhouse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תיבת טקסט 10"/>
          <p:cNvSpPr txBox="1">
            <a:spLocks noChangeArrowheads="1"/>
          </p:cNvSpPr>
          <p:nvPr/>
        </p:nvSpPr>
        <p:spPr bwMode="auto">
          <a:xfrm>
            <a:off x="1136175" y="2794962"/>
            <a:ext cx="2690897" cy="5603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USA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ha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Cannabis’ greenh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ouses 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תיבת טקסט 5"/>
          <p:cNvSpPr txBox="1">
            <a:spLocks noChangeArrowheads="1"/>
          </p:cNvSpPr>
          <p:nvPr/>
        </p:nvSpPr>
        <p:spPr bwMode="auto">
          <a:xfrm>
            <a:off x="7784877" y="5004861"/>
            <a:ext cx="2789504" cy="5603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PAPUA NEW GUINEA</a:t>
            </a:r>
            <a:endParaRPr lang="en-US" altLang="en-US" sz="15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commercial vegetable farm</a:t>
            </a:r>
            <a:endParaRPr lang="en-US" altLang="en-US" sz="1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תיבת טקסט 5"/>
          <p:cNvSpPr txBox="1">
            <a:spLocks noChangeArrowheads="1"/>
          </p:cNvSpPr>
          <p:nvPr/>
        </p:nvSpPr>
        <p:spPr bwMode="auto">
          <a:xfrm>
            <a:off x="7784876" y="3647169"/>
            <a:ext cx="2789505" cy="5603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INDIA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 of Excellence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תיבת טקסט 7"/>
          <p:cNvSpPr txBox="1">
            <a:spLocks noChangeArrowheads="1"/>
          </p:cNvSpPr>
          <p:nvPr/>
        </p:nvSpPr>
        <p:spPr bwMode="auto">
          <a:xfrm>
            <a:off x="1136175" y="4936355"/>
            <a:ext cx="2690896" cy="79025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PARAGUAY</a:t>
            </a:r>
            <a:endParaRPr lang="en-US" altLang="en-US" sz="15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/>
              <a:t>Planning </a:t>
            </a:r>
            <a:r>
              <a:rPr lang="en-US" sz="1400" dirty="0"/>
              <a:t>an Agriculture Training and Service Center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תיבת טקסט 7"/>
          <p:cNvSpPr txBox="1">
            <a:spLocks noChangeArrowheads="1"/>
          </p:cNvSpPr>
          <p:nvPr/>
        </p:nvSpPr>
        <p:spPr bwMode="auto">
          <a:xfrm>
            <a:off x="1136175" y="4080364"/>
            <a:ext cx="2690896" cy="7203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PARAGUAY</a:t>
            </a:r>
            <a:endParaRPr lang="en-US" altLang="en-US" sz="15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/>
              <a:t>100 small (500sqm) furniture greenhouses kits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98717" y="40225"/>
            <a:ext cx="9056369" cy="861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Selected projects 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150220" y="5937943"/>
            <a:ext cx="1186632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Our records of accomplishment includes hundreds agriculture projects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worldwide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, in all our projects we collaborated and implemented Israeli leading technologies </a:t>
            </a:r>
            <a:endParaRPr lang="en-US" b="1" dirty="0"/>
          </a:p>
        </p:txBody>
      </p:sp>
      <p:pic>
        <p:nvPicPr>
          <p:cNvPr id="35" name="תמונה 3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120922"/>
            <a:ext cx="2266950" cy="574675"/>
          </a:xfrm>
          <a:prstGeom prst="rect">
            <a:avLst/>
          </a:prstGeom>
        </p:spPr>
      </p:pic>
      <p:pic>
        <p:nvPicPr>
          <p:cNvPr id="36" name="תמונה 3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6" b="10327"/>
          <a:stretch/>
        </p:blipFill>
        <p:spPr bwMode="auto">
          <a:xfrm>
            <a:off x="9708243" y="120922"/>
            <a:ext cx="2374900" cy="62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86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7815" y="885474"/>
            <a:ext cx="9056369" cy="861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From Design To Execution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תמונה 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120922"/>
            <a:ext cx="2266950" cy="574675"/>
          </a:xfrm>
          <a:prstGeom prst="rect">
            <a:avLst/>
          </a:prstGeom>
        </p:spPr>
      </p:pic>
      <p:pic>
        <p:nvPicPr>
          <p:cNvPr id="6" name="תמונה 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6" b="10327"/>
          <a:stretch/>
        </p:blipFill>
        <p:spPr bwMode="auto">
          <a:xfrm>
            <a:off x="9610272" y="165696"/>
            <a:ext cx="2374900" cy="62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From Planning To Execu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13" y="2547257"/>
            <a:ext cx="5708953" cy="3211286"/>
          </a:xfrm>
          <a:prstGeom prst="rect">
            <a:avLst/>
          </a:prstGeom>
        </p:spPr>
      </p:pic>
      <p:pic>
        <p:nvPicPr>
          <p:cNvPr id="8" name="Crop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40324" y="2547257"/>
            <a:ext cx="5851676" cy="32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6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404</Words>
  <Application>Microsoft Office PowerPoint</Application>
  <PresentationFormat>מסך רחב</PresentationFormat>
  <Paragraphs>75</Paragraphs>
  <Slides>11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Kozuka Gothic Pr6N L</vt:lpstr>
      <vt:lpstr>Segoe UI</vt:lpstr>
      <vt:lpstr>Times New Roman</vt:lpstr>
      <vt:lpstr>ערכת נושא Office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Gil Levi</dc:creator>
  <cp:lastModifiedBy>merav</cp:lastModifiedBy>
  <cp:revision>75</cp:revision>
  <dcterms:created xsi:type="dcterms:W3CDTF">2017-07-30T12:50:39Z</dcterms:created>
  <dcterms:modified xsi:type="dcterms:W3CDTF">2018-01-16T11:30:36Z</dcterms:modified>
</cp:coreProperties>
</file>